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64"/>
  </p:notesMasterIdLst>
  <p:handoutMasterIdLst>
    <p:handoutMasterId r:id="rId65"/>
  </p:handoutMasterIdLst>
  <p:sldIdLst>
    <p:sldId id="256" r:id="rId6"/>
    <p:sldId id="257" r:id="rId7"/>
    <p:sldId id="304" r:id="rId8"/>
    <p:sldId id="311" r:id="rId9"/>
    <p:sldId id="312" r:id="rId10"/>
    <p:sldId id="313" r:id="rId11"/>
    <p:sldId id="314" r:id="rId12"/>
    <p:sldId id="315" r:id="rId13"/>
    <p:sldId id="258" r:id="rId14"/>
    <p:sldId id="259" r:id="rId15"/>
    <p:sldId id="260" r:id="rId16"/>
    <p:sldId id="261" r:id="rId17"/>
    <p:sldId id="263" r:id="rId18"/>
    <p:sldId id="262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305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99" r:id="rId39"/>
    <p:sldId id="283" r:id="rId40"/>
    <p:sldId id="284" r:id="rId41"/>
    <p:sldId id="285" r:id="rId42"/>
    <p:sldId id="306" r:id="rId43"/>
    <p:sldId id="286" r:id="rId44"/>
    <p:sldId id="288" r:id="rId45"/>
    <p:sldId id="291" r:id="rId46"/>
    <p:sldId id="307" r:id="rId47"/>
    <p:sldId id="309" r:id="rId48"/>
    <p:sldId id="310" r:id="rId49"/>
    <p:sldId id="308" r:id="rId50"/>
    <p:sldId id="293" r:id="rId51"/>
    <p:sldId id="292" r:id="rId52"/>
    <p:sldId id="289" r:id="rId53"/>
    <p:sldId id="295" r:id="rId54"/>
    <p:sldId id="294" r:id="rId55"/>
    <p:sldId id="296" r:id="rId56"/>
    <p:sldId id="300" r:id="rId57"/>
    <p:sldId id="297" r:id="rId58"/>
    <p:sldId id="298" r:id="rId59"/>
    <p:sldId id="301" r:id="rId60"/>
    <p:sldId id="302" r:id="rId61"/>
    <p:sldId id="303" r:id="rId62"/>
    <p:sldId id="290" r:id="rId63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937" autoAdjust="0"/>
    <p:restoredTop sz="96142" autoAdjust="0"/>
  </p:normalViewPr>
  <p:slideViewPr>
    <p:cSldViewPr snapToGrid="0">
      <p:cViewPr varScale="1">
        <p:scale>
          <a:sx n="67" d="100"/>
          <a:sy n="67" d="100"/>
        </p:scale>
        <p:origin x="-112" y="-27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slide" Target="slides/slide58.xml"/><Relationship Id="rId64" Type="http://schemas.openxmlformats.org/officeDocument/2006/relationships/notesMaster" Target="notesMasters/notesMaster1.xml"/><Relationship Id="rId65" Type="http://schemas.openxmlformats.org/officeDocument/2006/relationships/handoutMaster" Target="handoutMasters/handoutMaster1.xml"/><Relationship Id="rId66" Type="http://schemas.openxmlformats.org/officeDocument/2006/relationships/printerSettings" Target="printerSettings/printerSettings1.bin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70" Type="http://schemas.openxmlformats.org/officeDocument/2006/relationships/tableStyles" Target="tableStyle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5/4/15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5/4/15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Policy and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Separating the content from the policy for clarity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46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Let's Check the Docs…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106487"/>
          </a:xfrm>
        </p:spPr>
        <p:txBody>
          <a:bodyPr/>
          <a:lstStyle/>
          <a:p>
            <a:r>
              <a:rPr lang="en-US" sz="2400" dirty="0"/>
              <a:t>Use the file resource to manage files directly on a node</a:t>
            </a:r>
            <a:r>
              <a:rPr lang="en-US" sz="2400" dirty="0" smtClean="0"/>
              <a:t>.</a:t>
            </a:r>
          </a:p>
          <a:p>
            <a:endParaRPr lang="en-US" sz="2400" dirty="0" smtClean="0"/>
          </a:p>
          <a:p>
            <a:r>
              <a:rPr lang="en-US" sz="2400" dirty="0"/>
              <a:t>Use the </a:t>
            </a:r>
            <a:r>
              <a:rPr lang="en-US" sz="2400" b="1" dirty="0" err="1"/>
              <a:t>cookbook_file</a:t>
            </a:r>
            <a:r>
              <a:rPr lang="en-US" sz="2400" dirty="0"/>
              <a:t> resource to copy a file from a cookbook’s /files directory. Use the </a:t>
            </a:r>
            <a:r>
              <a:rPr lang="en-US" sz="2400" b="1" dirty="0"/>
              <a:t>template </a:t>
            </a:r>
            <a:r>
              <a:rPr lang="en-US" sz="2400" dirty="0"/>
              <a:t>resource to create a file based on a template in a cookbook’s /templates directory. And use </a:t>
            </a:r>
            <a:r>
              <a:rPr lang="en-US" sz="2400" dirty="0" smtClean="0"/>
              <a:t>the </a:t>
            </a:r>
            <a:r>
              <a:rPr lang="en-US" sz="2400" b="1" dirty="0" err="1" smtClean="0"/>
              <a:t>remote_file</a:t>
            </a:r>
            <a:r>
              <a:rPr lang="en-US" sz="2400" dirty="0" smtClean="0"/>
              <a:t> resource to transfer a file to a node from a remote location.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resource_file.html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89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cookbook_file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106487"/>
          </a:xfrm>
        </p:spPr>
        <p:txBody>
          <a:bodyPr/>
          <a:lstStyle/>
          <a:p>
            <a:r>
              <a:rPr lang="en-US" sz="2400" dirty="0"/>
              <a:t>Use the </a:t>
            </a:r>
            <a:r>
              <a:rPr lang="en-US" sz="2400" b="1" dirty="0" err="1"/>
              <a:t>cookbook_file</a:t>
            </a:r>
            <a:r>
              <a:rPr lang="en-US" sz="2400" dirty="0"/>
              <a:t> resource to transfer files from a sub-directory of COOKBOOK_NAME/files/ to a specified path located on a host that is running the chef-client.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resource_cookbook_file.html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355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template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106487"/>
          </a:xfrm>
        </p:spPr>
        <p:txBody>
          <a:bodyPr/>
          <a:lstStyle/>
          <a:p>
            <a:r>
              <a:rPr lang="en-US" sz="2400" dirty="0"/>
              <a:t>A cookbook template is an Embedded Ruby (ERB) template that is used to generate files </a:t>
            </a:r>
            <a:r>
              <a:rPr lang="en-US" sz="2400" dirty="0" smtClean="0"/>
              <a:t>… Templates </a:t>
            </a:r>
            <a:r>
              <a:rPr lang="en-US" sz="2400" dirty="0"/>
              <a:t>may contain Ruby expressions and statements and are a great way </a:t>
            </a:r>
            <a:r>
              <a:rPr lang="en-US" sz="2400" dirty="0" smtClean="0"/>
              <a:t>to... </a:t>
            </a:r>
            <a:r>
              <a:rPr lang="en-US" sz="2400" dirty="0"/>
              <a:t>Use the template resource to add cookbook templates to recipes; place the corresponding Embedded Ruby (ERB) template in a cookbook’s /templates directory.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resource_template.html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33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template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106487"/>
          </a:xfrm>
        </p:spPr>
        <p:txBody>
          <a:bodyPr/>
          <a:lstStyle/>
          <a:p>
            <a:r>
              <a:rPr lang="en-US" sz="2400" dirty="0"/>
              <a:t>To use a template, two things must happen:</a:t>
            </a:r>
          </a:p>
          <a:p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 template resource must be added to a recipe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An Embedded Ruby (ERB) template must be added to a cookbook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resource_template.html#using-templates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45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remote_file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106487"/>
          </a:xfrm>
        </p:spPr>
        <p:txBody>
          <a:bodyPr/>
          <a:lstStyle/>
          <a:p>
            <a:r>
              <a:rPr lang="en-US" sz="2400" dirty="0"/>
              <a:t>Use the </a:t>
            </a:r>
            <a:r>
              <a:rPr lang="en-US" sz="2400" dirty="0" err="1"/>
              <a:t>remote_file</a:t>
            </a:r>
            <a:r>
              <a:rPr lang="en-US" sz="2400" dirty="0"/>
              <a:t> resource to transfer a file from a remote location using file specificity. This resource is similar to the file resource.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resource_remote_file.html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49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Replacement Resource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resource could be used in this situation?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51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Which Resource?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resource will allow us to insert our node data into the file that it copies to the target system?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733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The Template Resource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2359938"/>
          </a:xfrm>
        </p:spPr>
        <p:txBody>
          <a:bodyPr/>
          <a:lstStyle/>
          <a:p>
            <a:r>
              <a:rPr lang="en-US" dirty="0" smtClean="0"/>
              <a:t>Why is using the template resource the best choice in this situation?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30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Apache Recipe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Create a template with </a:t>
            </a:r>
            <a:r>
              <a:rPr lang="en-US" dirty="0" smtClean="0">
                <a:latin typeface="Inconsolata"/>
                <a:cs typeface="Inconsolata"/>
              </a:rPr>
              <a:t>chef generate</a:t>
            </a: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Define the contents of the ERB template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Change the file resource to the template resource in the 'apache' cookbook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the node attributes to the index page did make it harder to read the recipe.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0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executable program that allows you generate cookbooks and cookbook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58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recipes?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dirty="0" smtClean="0">
                <a:solidFill>
                  <a:schemeClr val="tx1"/>
                </a:solidFill>
                <a:latin typeface="Inconsolata"/>
                <a:cs typeface="Inconsolata"/>
              </a:rPr>
              <a:t>This message has no body.</a:t>
            </a:r>
          </a:p>
        </p:txBody>
      </p:sp>
    </p:spTree>
    <p:extLst>
      <p:ext uri="{BB962C8B-B14F-4D97-AF65-F5344CB8AC3E}">
        <p14:creationId xmlns:p14="http://schemas.microsoft.com/office/powerpoint/2010/main" val="188064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  chef -h/--help</a:t>
            </a:r>
          </a:p>
          <a:p>
            <a:r>
              <a:rPr lang="en-US" dirty="0"/>
              <a:t>    chef -v/--version</a:t>
            </a:r>
          </a:p>
          <a:p>
            <a:r>
              <a:rPr lang="en-US" dirty="0"/>
              <a:t>    chef command [arguments...] [options...]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Available Commands:</a:t>
            </a:r>
          </a:p>
          <a:p>
            <a:r>
              <a:rPr lang="en-US" dirty="0"/>
              <a:t>    exec        Runs the command in context of the embedded ruby</a:t>
            </a:r>
          </a:p>
          <a:p>
            <a:r>
              <a:rPr lang="en-US" dirty="0"/>
              <a:t>    gem         Runs the `gem` command in context of the embedded ruby</a:t>
            </a:r>
          </a:p>
          <a:p>
            <a:r>
              <a:rPr lang="en-US" dirty="0"/>
              <a:t>    generate    Generate a new app, cookbook, or component</a:t>
            </a:r>
          </a:p>
          <a:p>
            <a:r>
              <a:rPr lang="en-US" dirty="0"/>
              <a:t>    shell-</a:t>
            </a:r>
            <a:r>
              <a:rPr lang="en-US" dirty="0" err="1"/>
              <a:t>init</a:t>
            </a:r>
            <a:r>
              <a:rPr lang="en-US" dirty="0"/>
              <a:t>  Initialize your shell to use </a:t>
            </a:r>
            <a:r>
              <a:rPr lang="en-US" dirty="0" err="1"/>
              <a:t>ChefDK</a:t>
            </a:r>
            <a:r>
              <a:rPr lang="en-US" dirty="0"/>
              <a:t> as your primary ruby</a:t>
            </a:r>
          </a:p>
          <a:p>
            <a:r>
              <a:rPr lang="en-US" dirty="0"/>
              <a:t>    install     Install cookbooks from a </a:t>
            </a:r>
            <a:r>
              <a:rPr lang="en-US" dirty="0" err="1"/>
              <a:t>Policyfile</a:t>
            </a:r>
            <a:r>
              <a:rPr lang="en-US" dirty="0"/>
              <a:t> and generate a locked cookbook set</a:t>
            </a:r>
          </a:p>
          <a:p>
            <a:r>
              <a:rPr lang="en-US" dirty="0"/>
              <a:t>    update      Updates a </a:t>
            </a:r>
            <a:r>
              <a:rPr lang="en-US" dirty="0" err="1"/>
              <a:t>Policyfile.lock.json</a:t>
            </a:r>
            <a:r>
              <a:rPr lang="en-US" dirty="0"/>
              <a:t> with latest </a:t>
            </a:r>
            <a:r>
              <a:rPr lang="en-US" dirty="0" err="1"/>
              <a:t>run_list</a:t>
            </a:r>
            <a:r>
              <a:rPr lang="en-US" dirty="0"/>
              <a:t> and </a:t>
            </a:r>
            <a:r>
              <a:rPr lang="en-US" dirty="0" smtClean="0"/>
              <a:t>cookbooks</a:t>
            </a: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15764" y="489382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5052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GENERATOR [options]</a:t>
            </a:r>
          </a:p>
          <a:p>
            <a:endParaRPr lang="en-US" dirty="0"/>
          </a:p>
          <a:p>
            <a:r>
              <a:rPr lang="en-US" dirty="0"/>
              <a:t>Available generators:</a:t>
            </a:r>
          </a:p>
          <a:p>
            <a:r>
              <a:rPr lang="en-US" dirty="0"/>
              <a:t>  app         Generate an application repo</a:t>
            </a:r>
          </a:p>
          <a:p>
            <a:r>
              <a:rPr lang="en-US" dirty="0"/>
              <a:t>  cookbook    Generate a single cookbook</a:t>
            </a:r>
          </a:p>
          <a:p>
            <a:r>
              <a:rPr lang="en-US" dirty="0"/>
              <a:t>  recipe      Generate a new recipe</a:t>
            </a:r>
          </a:p>
          <a:p>
            <a:r>
              <a:rPr lang="en-US" dirty="0"/>
              <a:t>  attribute   Generate an attributes file</a:t>
            </a:r>
          </a:p>
          <a:p>
            <a:r>
              <a:rPr lang="en-US" dirty="0"/>
              <a:t>  template    Generate a file template</a:t>
            </a:r>
          </a:p>
          <a:p>
            <a:r>
              <a:rPr lang="en-US" dirty="0"/>
              <a:t>  file        Generate a cookbook file</a:t>
            </a:r>
          </a:p>
          <a:p>
            <a:r>
              <a:rPr lang="en-US" dirty="0"/>
              <a:t>  </a:t>
            </a:r>
            <a:r>
              <a:rPr lang="en-US" dirty="0" err="1"/>
              <a:t>lwrp</a:t>
            </a:r>
            <a:r>
              <a:rPr lang="en-US" dirty="0"/>
              <a:t>        Generate a lightweight resource/provider</a:t>
            </a:r>
          </a:p>
          <a:p>
            <a:r>
              <a:rPr lang="en-US" dirty="0"/>
              <a:t>  repo        Generate a Chef policy repository</a:t>
            </a:r>
          </a:p>
          <a:p>
            <a:r>
              <a:rPr lang="en-US" dirty="0"/>
              <a:t>  </a:t>
            </a:r>
            <a:r>
              <a:rPr lang="en-US" dirty="0" err="1"/>
              <a:t>policyfile</a:t>
            </a:r>
            <a:r>
              <a:rPr lang="en-US" dirty="0"/>
              <a:t>  Generate a </a:t>
            </a:r>
            <a:r>
              <a:rPr lang="en-US" dirty="0" err="1"/>
              <a:t>Policyfile</a:t>
            </a:r>
            <a:r>
              <a:rPr lang="en-US" dirty="0"/>
              <a:t> for use with the install/push commands (experimental)</a:t>
            </a: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</a:t>
            </a:r>
            <a:r>
              <a:rPr lang="en-US" dirty="0" smtClean="0"/>
              <a:t>do?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29661" y="420540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021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template [path/to/cookbook] NAME [options]</a:t>
            </a:r>
          </a:p>
          <a:p>
            <a:r>
              <a:rPr lang="en-US" dirty="0"/>
              <a:t>    -C, --copyright COPYRIGHT        Name of the copyright holder - defaults to 'The Authors'</a:t>
            </a:r>
          </a:p>
          <a:p>
            <a:r>
              <a:rPr lang="en-US" dirty="0"/>
              <a:t>    -m, --email EMAIL                Email address of the author - defaults </a:t>
            </a:r>
            <a:r>
              <a:rPr lang="en-US" dirty="0" smtClean="0"/>
              <a:t>to ...</a:t>
            </a:r>
            <a:endParaRPr lang="en-US" dirty="0"/>
          </a:p>
          <a:p>
            <a:r>
              <a:rPr lang="en-US" dirty="0"/>
              <a:t>    -a, --generator-</a:t>
            </a:r>
            <a:r>
              <a:rPr lang="en-US" dirty="0" err="1"/>
              <a:t>arg</a:t>
            </a:r>
            <a:r>
              <a:rPr lang="en-US" dirty="0"/>
              <a:t> KEY=VALUE    Use to set arbitrary attribute KEY to VALUE </a:t>
            </a:r>
            <a:r>
              <a:rPr lang="en-US" dirty="0" smtClean="0"/>
              <a:t>in the</a:t>
            </a:r>
          </a:p>
          <a:p>
            <a:r>
              <a:rPr lang="en-US" dirty="0" smtClean="0"/>
              <a:t>    -I, --license LICENSE            </a:t>
            </a:r>
            <a:r>
              <a:rPr lang="en-US" dirty="0" err="1" smtClean="0"/>
              <a:t>all_rights</a:t>
            </a:r>
            <a:r>
              <a:rPr lang="en-US" dirty="0" smtClean="0"/>
              <a:t>, apache2, </a:t>
            </a:r>
            <a:r>
              <a:rPr lang="en-US" dirty="0" err="1" smtClean="0"/>
              <a:t>mit</a:t>
            </a:r>
            <a:r>
              <a:rPr lang="en-US" dirty="0" smtClean="0"/>
              <a:t>, gplv2, gplv3 - defaults to</a:t>
            </a:r>
          </a:p>
          <a:p>
            <a:r>
              <a:rPr lang="en-US" dirty="0" smtClean="0"/>
              <a:t>    </a:t>
            </a:r>
            <a:r>
              <a:rPr lang="en-US" dirty="0"/>
              <a:t>-s, --source SOURCE_FILE         Copy content from SOURCE_FILE</a:t>
            </a:r>
          </a:p>
          <a:p>
            <a:r>
              <a:rPr lang="en-US" dirty="0"/>
              <a:t>    -g GENERATOR_COOKBOOK_PATH,      Use GENERATOR_COOKBOOK_PATH for the </a:t>
            </a:r>
            <a:r>
              <a:rPr lang="en-US" dirty="0" err="1" smtClean="0"/>
              <a:t>code_generator</a:t>
            </a:r>
            <a:endParaRPr lang="en-US" dirty="0"/>
          </a:p>
          <a:p>
            <a:r>
              <a:rPr lang="en-US" dirty="0"/>
              <a:t>        --generator-cookbook</a:t>
            </a: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template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template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4" y="1751697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13681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to generate a template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chef generate template cookbooks/apache </a:t>
            </a:r>
            <a:r>
              <a:rPr lang="en-US" dirty="0" err="1" smtClean="0"/>
              <a:t>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31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look at the template file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tree cookbooks/apache/templates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91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Recipes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Create a template with </a:t>
            </a:r>
            <a:r>
              <a:rPr lang="en-US" dirty="0" smtClean="0">
                <a:latin typeface="Inconsolata"/>
                <a:cs typeface="Inconsolata"/>
              </a:rPr>
              <a:t>chef generate</a:t>
            </a: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Define the contents of the ERB template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Change the file resource to the template resource in the 'web' cookbook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the node attributes to the default page did make it harder to read the recipe.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39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ERB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</a:t>
            </a:r>
            <a:r>
              <a:rPr lang="en-US" dirty="0"/>
              <a:t>Embedded Ruby (ERB) template allows Ruby code to be embedded inside a text file within specially formatted tags. Ruby code can be embedded using expressions and statements.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157650" y="6389150"/>
            <a:ext cx="5876701" cy="393100"/>
          </a:xfrm>
        </p:spPr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templates.html#variables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37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within an ERB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&lt;% if (50 + 50) == 100 %&gt;</a:t>
            </a:r>
          </a:p>
          <a:p>
            <a:r>
              <a:rPr lang="en-US" dirty="0" smtClean="0"/>
              <a:t>50 + 50 = &lt;%= 50 + 50 %&gt;</a:t>
            </a:r>
          </a:p>
          <a:p>
            <a:r>
              <a:rPr lang="en-US" dirty="0" smtClean="0"/>
              <a:t>&lt;% else %&gt;</a:t>
            </a:r>
          </a:p>
          <a:p>
            <a:r>
              <a:rPr lang="en-US" dirty="0" smtClean="0"/>
              <a:t>At some </a:t>
            </a:r>
            <a:r>
              <a:rPr lang="en-US" smtClean="0"/>
              <a:t>point all of MATH I learned in school changed.</a:t>
            </a:r>
            <a:endParaRPr lang="en-US" dirty="0"/>
          </a:p>
          <a:p>
            <a:r>
              <a:rPr lang="en-US" dirty="0" smtClean="0"/>
              <a:t>&lt;% end %&gt;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Each ERB tag has a beginning tag and a matched ending tag.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38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within an ERB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&lt;% if (50 + 50) == 100 %&gt;</a:t>
            </a:r>
          </a:p>
          <a:p>
            <a:r>
              <a:rPr lang="en-US" dirty="0" smtClean="0"/>
              <a:t>50 + 50 = &lt;%= 50 + 50 %&gt;</a:t>
            </a:r>
          </a:p>
          <a:p>
            <a:r>
              <a:rPr lang="en-US" dirty="0" smtClean="0"/>
              <a:t>&lt;% else %&gt;</a:t>
            </a:r>
          </a:p>
          <a:p>
            <a:r>
              <a:rPr lang="en-US" dirty="0" smtClean="0"/>
              <a:t>At some </a:t>
            </a:r>
            <a:r>
              <a:rPr lang="en-US" smtClean="0"/>
              <a:t>point all of MATH I learned in school changed.</a:t>
            </a:r>
            <a:endParaRPr lang="en-US" dirty="0"/>
          </a:p>
          <a:p>
            <a:r>
              <a:rPr lang="en-US" dirty="0" smtClean="0"/>
              <a:t>&lt;% end %&gt;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Each ERB tag has a beginning tag and a matched ending tag.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902389" y="1425907"/>
            <a:ext cx="4032900" cy="243963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774011" y="1949482"/>
            <a:ext cx="2168850" cy="19236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4968710" y="1347928"/>
            <a:ext cx="5221376" cy="241380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4890726" y="1849223"/>
            <a:ext cx="5291789" cy="191606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978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within an ERB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&lt;% if (50 + 50) == 100 %&gt;</a:t>
            </a:r>
          </a:p>
          <a:p>
            <a:r>
              <a:rPr lang="en-US" dirty="0" smtClean="0"/>
              <a:t>50 + 50 = &lt;%= 50 + 50 %&gt;</a:t>
            </a:r>
          </a:p>
          <a:p>
            <a:r>
              <a:rPr lang="en-US" dirty="0" smtClean="0"/>
              <a:t>&lt;% else %&gt;</a:t>
            </a:r>
          </a:p>
          <a:p>
            <a:r>
              <a:rPr lang="en-US" dirty="0" smtClean="0"/>
              <a:t>At some point all of MATH I learned in school changed.</a:t>
            </a:r>
            <a:endParaRPr lang="en-US" dirty="0"/>
          </a:p>
          <a:p>
            <a:r>
              <a:rPr lang="en-US" dirty="0" smtClean="0"/>
              <a:t>&lt;% end %&gt;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Each ERB tag has a beginning tag and a matched ending tag.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958092" y="3308550"/>
            <a:ext cx="3977197" cy="55699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969233" y="2305959"/>
            <a:ext cx="3973630" cy="156717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2317246" y="2283679"/>
            <a:ext cx="7872840" cy="147805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2194699" y="3297410"/>
            <a:ext cx="7987817" cy="46787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974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package "</a:t>
            </a:r>
            <a:r>
              <a:rPr lang="en-US" dirty="0" err="1" smtClean="0"/>
              <a:t>httpd</a:t>
            </a:r>
            <a:r>
              <a:rPr lang="en-US" dirty="0" smtClean="0"/>
              <a:t>"</a:t>
            </a:r>
          </a:p>
          <a:p>
            <a:endParaRPr lang="en-US" dirty="0"/>
          </a:p>
          <a:p>
            <a:r>
              <a:rPr lang="en-US" dirty="0" smtClean="0"/>
              <a:t>file "</a:t>
            </a:r>
            <a:r>
              <a:rPr lang="en-US" dirty="0"/>
              <a:t>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content "&lt;h1&gt;Hello, world!&lt;/h1&gt;</a:t>
            </a:r>
          </a:p>
          <a:p>
            <a:r>
              <a:rPr lang="en-US" dirty="0" smtClean="0"/>
              <a:t>&lt;h2&gt;</a:t>
            </a:r>
            <a:r>
              <a:rPr lang="en-US" dirty="0" err="1" smtClean="0"/>
              <a:t>ipaddress</a:t>
            </a:r>
            <a:r>
              <a:rPr lang="en-US" dirty="0" smtClean="0"/>
              <a:t>: #{node["</a:t>
            </a:r>
            <a:r>
              <a:rPr lang="en-US" dirty="0" err="1" smtClean="0"/>
              <a:t>ipaddress</a:t>
            </a:r>
            <a:r>
              <a:rPr lang="en-US" dirty="0" smtClean="0"/>
              <a:t>"]}&lt;/h2&gt;</a:t>
            </a:r>
            <a:endParaRPr lang="en-US" dirty="0"/>
          </a:p>
          <a:p>
            <a:r>
              <a:rPr lang="en-US" dirty="0" smtClean="0"/>
              <a:t>&lt;</a:t>
            </a:r>
            <a:r>
              <a:rPr lang="en-US" dirty="0"/>
              <a:t>h2</a:t>
            </a:r>
            <a:r>
              <a:rPr lang="en-US" dirty="0" smtClean="0"/>
              <a:t>&gt;hostname: </a:t>
            </a:r>
            <a:r>
              <a:rPr lang="en-US" dirty="0"/>
              <a:t>#{node[</a:t>
            </a:r>
            <a:r>
              <a:rPr lang="en-US" dirty="0" smtClean="0"/>
              <a:t>"hostname"</a:t>
            </a:r>
            <a:r>
              <a:rPr lang="en-US" dirty="0"/>
              <a:t>]}&lt;/h2&gt;</a:t>
            </a:r>
            <a:endParaRPr lang="en-US" dirty="0" smtClean="0"/>
          </a:p>
          <a:p>
            <a:r>
              <a:rPr lang="en-US" dirty="0" smtClean="0"/>
              <a:t>"</a:t>
            </a:r>
          </a:p>
          <a:p>
            <a:r>
              <a:rPr lang="en-US" dirty="0" smtClean="0"/>
              <a:t>end</a:t>
            </a:r>
          </a:p>
          <a:p>
            <a:endParaRPr lang="en-US" dirty="0" smtClean="0"/>
          </a:p>
          <a:p>
            <a:r>
              <a:rPr lang="en-US" dirty="0" smtClean="0"/>
              <a:t>service "</a:t>
            </a:r>
            <a:r>
              <a:rPr lang="en-US" dirty="0" err="1" smtClean="0"/>
              <a:t>httpd</a:t>
            </a:r>
            <a:r>
              <a:rPr lang="en-US" dirty="0" smtClean="0"/>
              <a:t>" do</a:t>
            </a:r>
          </a:p>
          <a:p>
            <a:r>
              <a:rPr lang="en-US" dirty="0"/>
              <a:t> </a:t>
            </a:r>
            <a:r>
              <a:rPr lang="en-US" dirty="0" smtClean="0"/>
              <a:t> action [ :enable, :start ]</a:t>
            </a:r>
          </a:p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57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within an ERB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&lt;% if (50 + 50) == 100 %&gt;</a:t>
            </a:r>
          </a:p>
          <a:p>
            <a:r>
              <a:rPr lang="en-US" dirty="0" smtClean="0"/>
              <a:t>50 + 50 = &lt;%= 50 + 50 %&gt;</a:t>
            </a:r>
          </a:p>
          <a:p>
            <a:r>
              <a:rPr lang="en-US" dirty="0" smtClean="0"/>
              <a:t>&lt;% else %&gt;</a:t>
            </a:r>
          </a:p>
          <a:p>
            <a:r>
              <a:rPr lang="en-US" dirty="0" smtClean="0"/>
              <a:t>At some point all of MATH I learned in school changed.</a:t>
            </a:r>
            <a:endParaRPr lang="en-US" dirty="0"/>
          </a:p>
          <a:p>
            <a:r>
              <a:rPr lang="en-US" dirty="0" smtClean="0"/>
              <a:t>&lt;% end %&gt;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Executes the ruby code within the brackets and do not display the result.</a:t>
            </a:r>
            <a:endParaRPr lang="en-US" dirty="0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53044" y="1024387"/>
            <a:ext cx="11192724" cy="469900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76286" y="2091546"/>
            <a:ext cx="11192724" cy="469900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76286" y="3092400"/>
            <a:ext cx="11192724" cy="469900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5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within an ERB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&lt;% if (50 + 50) == 100 %&gt;</a:t>
            </a:r>
          </a:p>
          <a:p>
            <a:r>
              <a:rPr lang="en-US" dirty="0" smtClean="0"/>
              <a:t>50 + 50 = &lt;%= 50 + 50 %&gt;</a:t>
            </a:r>
          </a:p>
          <a:p>
            <a:r>
              <a:rPr lang="en-US" dirty="0" smtClean="0"/>
              <a:t>&lt;% else %&gt;</a:t>
            </a:r>
          </a:p>
          <a:p>
            <a:r>
              <a:rPr lang="en-US" dirty="0" smtClean="0"/>
              <a:t>At some point all of MATH I learned in school changed.</a:t>
            </a:r>
            <a:endParaRPr lang="en-US" dirty="0"/>
          </a:p>
          <a:p>
            <a:r>
              <a:rPr lang="en-US" dirty="0" smtClean="0"/>
              <a:t>&lt;% end %&gt;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Executes the ruby code within the brackets and display the results.</a:t>
            </a:r>
            <a:endParaRPr lang="en-US" dirty="0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63807" y="1594767"/>
            <a:ext cx="11192724" cy="469900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3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Angry Squid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sz="16600" dirty="0">
                <a:latin typeface="Inconsolata"/>
                <a:cs typeface="Inconsolata"/>
              </a:rPr>
              <a:t>&lt;%=</a:t>
            </a:r>
          </a:p>
        </p:txBody>
      </p:sp>
    </p:spTree>
    <p:extLst>
      <p:ext uri="{BB962C8B-B14F-4D97-AF65-F5344CB8AC3E}">
        <p14:creationId xmlns:p14="http://schemas.microsoft.com/office/powerpoint/2010/main" val="2354644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our source to the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&lt;html&gt;</a:t>
            </a:r>
          </a:p>
          <a:p>
            <a:r>
              <a:rPr lang="en-US" dirty="0"/>
              <a:t>  &lt;body&gt;</a:t>
            </a:r>
          </a:p>
          <a:p>
            <a:r>
              <a:rPr lang="en-US" dirty="0"/>
              <a:t>    &lt;h1&gt;Hello, world!&lt;/h1&gt;</a:t>
            </a:r>
          </a:p>
          <a:p>
            <a:r>
              <a:rPr lang="en-US" dirty="0" smtClean="0"/>
              <a:t>    &lt;</a:t>
            </a:r>
            <a:r>
              <a:rPr lang="en-US" dirty="0"/>
              <a:t>h2&gt;</a:t>
            </a:r>
            <a:r>
              <a:rPr lang="en-US" dirty="0" err="1"/>
              <a:t>ipaddress</a:t>
            </a:r>
            <a:r>
              <a:rPr lang="en-US" dirty="0"/>
              <a:t>: #{node["</a:t>
            </a:r>
            <a:r>
              <a:rPr lang="en-US" dirty="0" err="1"/>
              <a:t>ipaddress</a:t>
            </a:r>
            <a:r>
              <a:rPr lang="en-US" dirty="0"/>
              <a:t>"]}&lt;/h2&gt;</a:t>
            </a:r>
          </a:p>
          <a:p>
            <a:r>
              <a:rPr lang="en-US" dirty="0" smtClean="0"/>
              <a:t>    &lt;</a:t>
            </a:r>
            <a:r>
              <a:rPr lang="en-US" dirty="0"/>
              <a:t>h2&gt;hostname: #{node["hostname"]}&lt;/h2&gt;</a:t>
            </a:r>
          </a:p>
          <a:p>
            <a:r>
              <a:rPr lang="en-US" dirty="0" smtClean="0"/>
              <a:t>&lt;</a:t>
            </a:r>
            <a:r>
              <a:rPr lang="en-US" dirty="0"/>
              <a:t>/body&gt;</a:t>
            </a:r>
          </a:p>
          <a:p>
            <a:r>
              <a:rPr lang="en-US" dirty="0"/>
              <a:t>&lt;/html&gt;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~/cookbooks/apache/templates</a:t>
            </a:r>
            <a:r>
              <a:rPr lang="en-US" dirty="0"/>
              <a:t>/</a:t>
            </a:r>
            <a:r>
              <a:rPr lang="en-US" dirty="0" smtClean="0"/>
              <a:t>default/</a:t>
            </a:r>
            <a:r>
              <a:rPr lang="en-US" dirty="0" err="1" smtClean="0"/>
              <a:t>index.html.erb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272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Replace string interpolation with 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&lt;html&gt;</a:t>
            </a:r>
          </a:p>
          <a:p>
            <a:r>
              <a:rPr lang="en-US" dirty="0"/>
              <a:t>  &lt;body&gt;</a:t>
            </a:r>
          </a:p>
          <a:p>
            <a:r>
              <a:rPr lang="en-US" dirty="0"/>
              <a:t>    &lt;h1&gt;Hello, world!&lt;/h1&gt;</a:t>
            </a:r>
          </a:p>
          <a:p>
            <a:r>
              <a:rPr lang="en-US" dirty="0" smtClean="0"/>
              <a:t>    &lt;</a:t>
            </a:r>
            <a:r>
              <a:rPr lang="en-US" dirty="0"/>
              <a:t>h2&gt;</a:t>
            </a:r>
            <a:r>
              <a:rPr lang="en-US" dirty="0" err="1"/>
              <a:t>ipaddress</a:t>
            </a:r>
            <a:r>
              <a:rPr lang="en-US" dirty="0"/>
              <a:t>: </a:t>
            </a:r>
            <a:r>
              <a:rPr lang="en-US" dirty="0" smtClean="0"/>
              <a:t>&lt;%= node</a:t>
            </a:r>
            <a:r>
              <a:rPr lang="en-US" dirty="0"/>
              <a:t>["</a:t>
            </a:r>
            <a:r>
              <a:rPr lang="en-US" dirty="0" err="1"/>
              <a:t>ipaddress</a:t>
            </a:r>
            <a:r>
              <a:rPr lang="en-US" dirty="0"/>
              <a:t>"</a:t>
            </a:r>
            <a:r>
              <a:rPr lang="en-US" dirty="0" smtClean="0"/>
              <a:t>] %&gt;&lt;</a:t>
            </a:r>
            <a:r>
              <a:rPr lang="en-US" dirty="0"/>
              <a:t>/h2&gt;</a:t>
            </a:r>
          </a:p>
          <a:p>
            <a:r>
              <a:rPr lang="en-US" dirty="0" smtClean="0"/>
              <a:t>    &lt;</a:t>
            </a:r>
            <a:r>
              <a:rPr lang="en-US" dirty="0"/>
              <a:t>h2&gt;hostname: </a:t>
            </a:r>
            <a:r>
              <a:rPr lang="en-US" dirty="0" smtClean="0"/>
              <a:t>&lt;%= node</a:t>
            </a:r>
            <a:r>
              <a:rPr lang="en-US" dirty="0"/>
              <a:t>["hostname"</a:t>
            </a:r>
            <a:r>
              <a:rPr lang="en-US" dirty="0" smtClean="0"/>
              <a:t>] %&gt;&lt;</a:t>
            </a:r>
            <a:r>
              <a:rPr lang="en-US" dirty="0"/>
              <a:t>/h2&gt;</a:t>
            </a:r>
          </a:p>
          <a:p>
            <a:r>
              <a:rPr lang="en-US" dirty="0" smtClean="0"/>
              <a:t>&lt;</a:t>
            </a:r>
            <a:r>
              <a:rPr lang="en-US" dirty="0"/>
              <a:t>/body&gt;</a:t>
            </a:r>
          </a:p>
          <a:p>
            <a:r>
              <a:rPr lang="en-US" dirty="0"/>
              <a:t>&lt;/html&gt;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~/cookbooks/apache/templates</a:t>
            </a:r>
            <a:r>
              <a:rPr lang="en-US" dirty="0"/>
              <a:t>/</a:t>
            </a:r>
            <a:r>
              <a:rPr lang="en-US" dirty="0" smtClean="0"/>
              <a:t>default/</a:t>
            </a:r>
            <a:r>
              <a:rPr lang="en-US" dirty="0" err="1" smtClean="0"/>
              <a:t>index.html.erb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3155236"/>
            <a:ext cx="10803205" cy="99653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14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Recipes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Create a template with </a:t>
            </a:r>
            <a:r>
              <a:rPr lang="en-US" dirty="0" smtClean="0">
                <a:latin typeface="Inconsolata"/>
                <a:cs typeface="Inconsolata"/>
              </a:rPr>
              <a:t>chef generate</a:t>
            </a:r>
            <a:endParaRPr lang="en-US" dirty="0" smtClean="0"/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Define the contents of the ERB template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Change the file resource to the template resource in the 'apache' cookbook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the node attributes to the default page did make it harder to read the recipe.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91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Remove the existing content attribute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file "/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</a:t>
            </a:r>
            <a:r>
              <a:rPr lang="en-US" dirty="0"/>
              <a:t>content </a:t>
            </a:r>
            <a:r>
              <a:rPr lang="en-US" dirty="0" smtClean="0"/>
              <a:t>"&lt;h1&gt;Hello, world!&lt;/h1&gt;</a:t>
            </a:r>
          </a:p>
          <a:p>
            <a:r>
              <a:rPr lang="en-US" dirty="0" smtClean="0"/>
              <a:t>&lt;h2&gt;IPADDRESS</a:t>
            </a:r>
            <a:r>
              <a:rPr lang="en-US" dirty="0"/>
              <a:t>: #{node["</a:t>
            </a:r>
            <a:r>
              <a:rPr lang="en-US" dirty="0" err="1"/>
              <a:t>ipaddress</a:t>
            </a:r>
            <a:r>
              <a:rPr lang="en-US" dirty="0"/>
              <a:t>"]</a:t>
            </a:r>
            <a:r>
              <a:rPr lang="en-US" dirty="0" smtClean="0"/>
              <a:t>}&lt;/h2&gt;</a:t>
            </a:r>
            <a:endParaRPr lang="en-US" dirty="0"/>
          </a:p>
          <a:p>
            <a:r>
              <a:rPr lang="en-US" dirty="0" smtClean="0"/>
              <a:t>&lt;h2&gt;HOSTNAME </a:t>
            </a:r>
            <a:r>
              <a:rPr lang="en-US" dirty="0"/>
              <a:t>: #{node["hostname"]</a:t>
            </a:r>
            <a:r>
              <a:rPr lang="en-US" dirty="0" smtClean="0"/>
              <a:t>}&lt;/h2&gt;</a:t>
            </a:r>
          </a:p>
          <a:p>
            <a:r>
              <a:rPr lang="en-US" dirty="0" smtClean="0"/>
              <a:t>"</a:t>
            </a:r>
          </a:p>
          <a:p>
            <a:r>
              <a:rPr lang="en-US" dirty="0" smtClean="0"/>
              <a:t>end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50424" y="2063316"/>
            <a:ext cx="10803205" cy="195927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07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the file resource to a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template </a:t>
            </a:r>
            <a:r>
              <a:rPr lang="en-US" dirty="0"/>
              <a:t>"/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</a:t>
            </a:r>
            <a:r>
              <a:rPr lang="en-US" dirty="0" smtClean="0"/>
              <a:t>do</a:t>
            </a:r>
          </a:p>
          <a:p>
            <a:endParaRPr lang="en-US" dirty="0"/>
          </a:p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5545" y="1583626"/>
            <a:ext cx="10798704" cy="555235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90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tree cookbooks/apache/templates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94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the file resource to a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template </a:t>
            </a:r>
            <a:r>
              <a:rPr lang="en-US" dirty="0"/>
              <a:t>"/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</a:t>
            </a:r>
            <a:r>
              <a:rPr lang="en-US" dirty="0" smtClean="0"/>
              <a:t>do</a:t>
            </a:r>
          </a:p>
          <a:p>
            <a:r>
              <a:rPr lang="en-US" dirty="0" smtClean="0"/>
              <a:t>  source "</a:t>
            </a:r>
            <a:r>
              <a:rPr lang="en-US" dirty="0" err="1" smtClean="0"/>
              <a:t>index.html.erb</a:t>
            </a:r>
            <a:r>
              <a:rPr lang="en-US" dirty="0"/>
              <a:t>"</a:t>
            </a:r>
          </a:p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47698" y="2118353"/>
            <a:ext cx="10798704" cy="555235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966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Double quoted strings are terminated by double quoted strings.</a:t>
            </a:r>
          </a:p>
          <a:p>
            <a:endParaRPr lang="en-US" dirty="0"/>
          </a:p>
          <a:p>
            <a:r>
              <a:rPr lang="en-US" dirty="0" smtClean="0"/>
              <a:t>Show a double quoted string and the error from the string</a:t>
            </a:r>
            <a:r>
              <a:rPr lang="en-US" dirty="0"/>
              <a:t> </a:t>
            </a:r>
            <a:r>
              <a:rPr lang="en-US" dirty="0" smtClean="0"/>
              <a:t>that is incorrect terminated</a:t>
            </a:r>
          </a:p>
        </p:txBody>
      </p:sp>
    </p:spTree>
    <p:extLst>
      <p:ext uri="{BB962C8B-B14F-4D97-AF65-F5344CB8AC3E}">
        <p14:creationId xmlns:p14="http://schemas.microsoft.com/office/powerpoint/2010/main" val="160099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Recipes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Create a template with </a:t>
            </a:r>
            <a:r>
              <a:rPr lang="en-US" dirty="0" smtClean="0">
                <a:latin typeface="Inconsolata"/>
                <a:cs typeface="Inconsolata"/>
              </a:rPr>
              <a:t>chef generate</a:t>
            </a:r>
            <a:endParaRPr lang="en-US" dirty="0" smtClean="0"/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Define the contents of the ERB template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Change the file resource to the template resource in the 'web' cookbook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the node attributes to the default page did make it harder to read the recipe.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72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Version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891910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verify</a:t>
            </a:r>
            <a:r>
              <a:rPr lang="en-US" dirty="0" smtClean="0"/>
              <a:t> on the "apache" 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 to apply the "apache" cookbook's "default" recipe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"apache" cookbook's version for this patch</a:t>
            </a:r>
            <a:endParaRPr lang="en-US" dirty="0"/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Commit the changes to the "apache" cookbook to version control</a:t>
            </a:r>
            <a:endParaRPr lang="en-US" dirty="0"/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89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into the apache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cd cookbooks/</a:t>
            </a:r>
            <a:r>
              <a:rPr lang="en-US" dirty="0" smtClean="0"/>
              <a:t>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56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apache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25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Return Home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60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 the apache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296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the cookbooks patch number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</a:t>
            </a:r>
            <a:r>
              <a:rPr lang="en-US" dirty="0" smtClean="0"/>
              <a:t>'apache'</a:t>
            </a:r>
            <a:endParaRPr lang="en-US" dirty="0"/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smtClean="0"/>
              <a:t>apache'</a:t>
            </a:r>
            <a:endParaRPr lang="en-US" dirty="0"/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smtClean="0"/>
              <a:t>apache'</a:t>
            </a:r>
            <a:endParaRPr lang="en-US" dirty="0"/>
          </a:p>
          <a:p>
            <a:r>
              <a:rPr lang="en-US" dirty="0"/>
              <a:t>version          '</a:t>
            </a:r>
            <a:r>
              <a:rPr lang="en-US" dirty="0" smtClean="0"/>
              <a:t>0.2.1'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cookbooks/apache/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32327" y="4652905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639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the Changes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~/cookbooks/apache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"Changed file resource to template resource and defined a template"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12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Use the Template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342277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For the "setup" cookbook:</a:t>
            </a:r>
          </a:p>
          <a:p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chef generate to create a template named "</a:t>
            </a:r>
            <a:r>
              <a:rPr lang="en-US" dirty="0" err="1" smtClean="0"/>
              <a:t>motd.erb</a:t>
            </a:r>
            <a:r>
              <a:rPr lang="en-US" dirty="0" smtClean="0"/>
              <a:t>".</a:t>
            </a:r>
          </a:p>
          <a:p>
            <a:pPr marL="285750" indent="-285750">
              <a:buFont typeface="Wingdings" charset="2"/>
              <a:buChar char="q"/>
            </a:pP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Copy the source attribute from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motd</a:t>
            </a:r>
            <a:r>
              <a:rPr lang="en-US" dirty="0" smtClean="0"/>
              <a:t>" into the template file "</a:t>
            </a:r>
            <a:r>
              <a:rPr lang="en-US" dirty="0" err="1" smtClean="0"/>
              <a:t>motd.erb</a:t>
            </a:r>
            <a:r>
              <a:rPr lang="en-US" dirty="0" smtClean="0"/>
              <a:t>"</a:t>
            </a:r>
          </a:p>
          <a:p>
            <a:pPr marL="285750" indent="-285750">
              <a:buFont typeface="Wingdings" charset="2"/>
              <a:buChar char="q"/>
            </a:pP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Remove a resource: </a:t>
            </a:r>
            <a:r>
              <a:rPr lang="en-US" dirty="0" smtClean="0">
                <a:latin typeface="Inconsolata"/>
                <a:cs typeface="Inconsolata"/>
              </a:rPr>
              <a:t>The file named "/</a:t>
            </a:r>
            <a:r>
              <a:rPr lang="en-US" dirty="0" err="1" smtClean="0">
                <a:latin typeface="Inconsolata"/>
                <a:cs typeface="Inconsolata"/>
              </a:rPr>
              <a:t>etc</a:t>
            </a:r>
            <a:r>
              <a:rPr lang="en-US" dirty="0" smtClean="0">
                <a:latin typeface="Inconsolata"/>
                <a:cs typeface="Inconsolata"/>
              </a:rPr>
              <a:t>/</a:t>
            </a:r>
            <a:r>
              <a:rPr lang="en-US" dirty="0" err="1" smtClean="0">
                <a:latin typeface="Inconsolata"/>
                <a:cs typeface="Inconsolata"/>
              </a:rPr>
              <a:t>motd</a:t>
            </a:r>
            <a:r>
              <a:rPr lang="en-US" dirty="0" smtClean="0">
                <a:latin typeface="Inconsolata"/>
                <a:cs typeface="Inconsolata"/>
              </a:rPr>
              <a:t>"</a:t>
            </a:r>
          </a:p>
          <a:p>
            <a:pPr marL="285750" indent="-285750">
              <a:buFont typeface="Wingdings" charset="2"/>
              <a:buChar char="q"/>
            </a:pP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Add a resource: </a:t>
            </a:r>
            <a:r>
              <a:rPr lang="en-US" dirty="0" smtClean="0">
                <a:latin typeface="Inconsolata"/>
                <a:cs typeface="Inconsolata"/>
              </a:rPr>
              <a:t>The template named "/</a:t>
            </a:r>
            <a:r>
              <a:rPr lang="en-US" dirty="0" err="1" smtClean="0">
                <a:latin typeface="Inconsolata"/>
                <a:cs typeface="Inconsolata"/>
              </a:rPr>
              <a:t>etc</a:t>
            </a:r>
            <a:r>
              <a:rPr lang="en-US" dirty="0" smtClean="0">
                <a:latin typeface="Inconsolata"/>
                <a:cs typeface="Inconsolata"/>
              </a:rPr>
              <a:t>/</a:t>
            </a:r>
            <a:r>
              <a:rPr lang="en-US" dirty="0" err="1" smtClean="0">
                <a:latin typeface="Inconsolata"/>
                <a:cs typeface="Inconsolata"/>
              </a:rPr>
              <a:t>motd</a:t>
            </a:r>
            <a:r>
              <a:rPr lang="en-US" dirty="0" smtClean="0">
                <a:latin typeface="Inconsolata"/>
                <a:cs typeface="Inconsolata"/>
              </a:rPr>
              <a:t>" is created with the source "</a:t>
            </a:r>
            <a:r>
              <a:rPr lang="en-US" dirty="0" err="1" smtClean="0">
                <a:latin typeface="Inconsolata"/>
                <a:cs typeface="Inconsolata"/>
              </a:rPr>
              <a:t>motd.erb</a:t>
            </a:r>
            <a:r>
              <a:rPr lang="en-US" dirty="0" smtClean="0">
                <a:latin typeface="Inconsolata"/>
                <a:cs typeface="Inconsolata"/>
              </a:rPr>
              <a:t>", mode "0644", user "root", and group "root".</a:t>
            </a:r>
          </a:p>
          <a:p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91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Home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11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Double quoted string same as before but show the double-quoted escaped and the output working without error</a:t>
            </a:r>
          </a:p>
        </p:txBody>
      </p:sp>
    </p:spTree>
    <p:extLst>
      <p:ext uri="{BB962C8B-B14F-4D97-AF65-F5344CB8AC3E}">
        <p14:creationId xmlns:p14="http://schemas.microsoft.com/office/powerpoint/2010/main" val="4008358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 the template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chef generate cookbook template cookbooks/setup </a:t>
            </a:r>
            <a:r>
              <a:rPr lang="en-US" dirty="0" err="1" smtClean="0"/>
              <a:t>motd.erb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01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Copy the existing source into the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Property of ...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IPADDRESS: #{node["</a:t>
            </a:r>
            <a:r>
              <a:rPr lang="en-US" dirty="0" err="1"/>
              <a:t>ipaddress</a:t>
            </a:r>
            <a:r>
              <a:rPr lang="en-US" dirty="0"/>
              <a:t>"]}</a:t>
            </a:r>
          </a:p>
          <a:p>
            <a:r>
              <a:rPr lang="en-US" dirty="0"/>
              <a:t>  HOSTNAME : #{node["hostname"]}</a:t>
            </a:r>
          </a:p>
          <a:p>
            <a:r>
              <a:rPr lang="en-US" dirty="0"/>
              <a:t>  MEMORY   : #{node["memory"]["total"]}</a:t>
            </a:r>
          </a:p>
          <a:p>
            <a:r>
              <a:rPr lang="en-US" dirty="0"/>
              <a:t>  CPU      : #{node["</a:t>
            </a:r>
            <a:r>
              <a:rPr lang="en-US" dirty="0" err="1"/>
              <a:t>cpu</a:t>
            </a:r>
            <a:r>
              <a:rPr lang="en-US" dirty="0"/>
              <a:t>"]["0"]["</a:t>
            </a:r>
            <a:r>
              <a:rPr lang="en-US" dirty="0" err="1"/>
              <a:t>mhz</a:t>
            </a:r>
            <a:r>
              <a:rPr lang="en-US" dirty="0"/>
              <a:t>"]}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cookbooks/setup/templates/default/</a:t>
            </a:r>
            <a:r>
              <a:rPr lang="en-US" dirty="0" err="1" smtClean="0"/>
              <a:t>motd.erb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27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the </a:t>
            </a:r>
            <a:r>
              <a:rPr lang="en-US" dirty="0" err="1" smtClean="0"/>
              <a:t>motd.erb</a:t>
            </a:r>
            <a:r>
              <a:rPr lang="en-US" dirty="0" smtClean="0"/>
              <a:t> to use 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Property of ...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IPADDRESS: </a:t>
            </a:r>
            <a:r>
              <a:rPr lang="en-US" dirty="0" smtClean="0"/>
              <a:t>&lt;%= node</a:t>
            </a:r>
            <a:r>
              <a:rPr lang="en-US" dirty="0"/>
              <a:t>["</a:t>
            </a:r>
            <a:r>
              <a:rPr lang="en-US" dirty="0" err="1"/>
              <a:t>ipaddress</a:t>
            </a:r>
            <a:r>
              <a:rPr lang="en-US" dirty="0"/>
              <a:t>"</a:t>
            </a:r>
            <a:r>
              <a:rPr lang="en-US" dirty="0" smtClean="0"/>
              <a:t>]</a:t>
            </a:r>
            <a:r>
              <a:rPr lang="en-US" dirty="0"/>
              <a:t> %&gt;</a:t>
            </a:r>
          </a:p>
          <a:p>
            <a:r>
              <a:rPr lang="en-US" dirty="0"/>
              <a:t>  HOSTNAME : &lt;%= </a:t>
            </a:r>
            <a:r>
              <a:rPr lang="en-US" dirty="0" smtClean="0"/>
              <a:t>node</a:t>
            </a:r>
            <a:r>
              <a:rPr lang="en-US" dirty="0"/>
              <a:t>["hostname"</a:t>
            </a:r>
            <a:r>
              <a:rPr lang="en-US" dirty="0" smtClean="0"/>
              <a:t>]</a:t>
            </a:r>
            <a:r>
              <a:rPr lang="en-US" dirty="0"/>
              <a:t> %&gt;</a:t>
            </a:r>
          </a:p>
          <a:p>
            <a:r>
              <a:rPr lang="en-US" dirty="0"/>
              <a:t>  MEMORY   : &lt;%= </a:t>
            </a:r>
            <a:r>
              <a:rPr lang="en-US" dirty="0" smtClean="0"/>
              <a:t>node</a:t>
            </a:r>
            <a:r>
              <a:rPr lang="en-US" dirty="0"/>
              <a:t>["memory"]["total"</a:t>
            </a:r>
            <a:r>
              <a:rPr lang="en-US" dirty="0" smtClean="0"/>
              <a:t>]</a:t>
            </a:r>
            <a:r>
              <a:rPr lang="en-US" dirty="0"/>
              <a:t> %&gt;</a:t>
            </a:r>
          </a:p>
          <a:p>
            <a:r>
              <a:rPr lang="en-US" dirty="0"/>
              <a:t>  CPU      : &lt;%= </a:t>
            </a:r>
            <a:r>
              <a:rPr lang="en-US" dirty="0" smtClean="0"/>
              <a:t>node</a:t>
            </a:r>
            <a:r>
              <a:rPr lang="en-US" dirty="0"/>
              <a:t>["</a:t>
            </a:r>
            <a:r>
              <a:rPr lang="en-US" dirty="0" err="1"/>
              <a:t>cpu</a:t>
            </a:r>
            <a:r>
              <a:rPr lang="en-US" dirty="0"/>
              <a:t>"]["0"]["</a:t>
            </a:r>
            <a:r>
              <a:rPr lang="en-US" dirty="0" err="1"/>
              <a:t>mhz</a:t>
            </a:r>
            <a:r>
              <a:rPr lang="en-US" dirty="0"/>
              <a:t>"</a:t>
            </a:r>
            <a:r>
              <a:rPr lang="en-US" dirty="0" smtClean="0"/>
              <a:t>] %&gt;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cookbooks/setup/templates/default/</a:t>
            </a:r>
            <a:r>
              <a:rPr lang="en-US" dirty="0" err="1" smtClean="0"/>
              <a:t>motd.erb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2654098"/>
            <a:ext cx="10803205" cy="199057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451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Remove the file resource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file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" do</a:t>
            </a:r>
          </a:p>
          <a:p>
            <a:r>
              <a:rPr lang="en-US" dirty="0"/>
              <a:t>  content "Property of ...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IPADDRESS: #{node["</a:t>
            </a:r>
            <a:r>
              <a:rPr lang="en-US" dirty="0" err="1"/>
              <a:t>ipaddress</a:t>
            </a:r>
            <a:r>
              <a:rPr lang="en-US" dirty="0"/>
              <a:t>"]}</a:t>
            </a:r>
          </a:p>
          <a:p>
            <a:r>
              <a:rPr lang="en-US" dirty="0"/>
              <a:t>  HOSTNAME : #{node["hostname"]}</a:t>
            </a:r>
          </a:p>
          <a:p>
            <a:r>
              <a:rPr lang="en-US" dirty="0"/>
              <a:t>  MEMORY   : #{node["memory"]["total"]}</a:t>
            </a:r>
          </a:p>
          <a:p>
            <a:r>
              <a:rPr lang="en-US" dirty="0"/>
              <a:t>  CPU      : #{node["</a:t>
            </a:r>
            <a:r>
              <a:rPr lang="en-US" dirty="0" err="1"/>
              <a:t>cpu</a:t>
            </a:r>
            <a:r>
              <a:rPr lang="en-US" dirty="0"/>
              <a:t>"]["0"]["</a:t>
            </a:r>
            <a:r>
              <a:rPr lang="en-US" dirty="0" err="1"/>
              <a:t>mhz</a:t>
            </a:r>
            <a:r>
              <a:rPr lang="en-US" dirty="0"/>
              <a:t>"]}</a:t>
            </a:r>
          </a:p>
          <a:p>
            <a:r>
              <a:rPr lang="en-US" dirty="0"/>
              <a:t>"</a:t>
            </a:r>
          </a:p>
          <a:p>
            <a:r>
              <a:rPr lang="en-US" dirty="0"/>
              <a:t>  mode "0644"</a:t>
            </a:r>
          </a:p>
          <a:p>
            <a:r>
              <a:rPr lang="en-US" dirty="0"/>
              <a:t>  owner "root"</a:t>
            </a:r>
          </a:p>
          <a:p>
            <a:r>
              <a:rPr lang="en-US" dirty="0"/>
              <a:t>  group "root"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43334" y="1592090"/>
            <a:ext cx="10803205" cy="290091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03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Replace it with the template resource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template </a:t>
            </a:r>
            <a:r>
              <a:rPr lang="en-US" dirty="0"/>
              <a:t>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" </a:t>
            </a:r>
            <a:r>
              <a:rPr lang="en-US" dirty="0" smtClean="0"/>
              <a:t>do</a:t>
            </a:r>
          </a:p>
          <a:p>
            <a:r>
              <a:rPr lang="en-US" dirty="0"/>
              <a:t> </a:t>
            </a:r>
            <a:r>
              <a:rPr lang="en-US" dirty="0" smtClean="0"/>
              <a:t> source "</a:t>
            </a:r>
            <a:r>
              <a:rPr lang="en-US" dirty="0" err="1" smtClean="0"/>
              <a:t>motd.erb</a:t>
            </a:r>
            <a:r>
              <a:rPr lang="en-US" dirty="0" smtClean="0"/>
              <a:t>"</a:t>
            </a:r>
            <a:endParaRPr lang="en-US" dirty="0"/>
          </a:p>
          <a:p>
            <a:r>
              <a:rPr lang="en-US" dirty="0" smtClean="0"/>
              <a:t>  mode </a:t>
            </a:r>
            <a:r>
              <a:rPr lang="en-US" dirty="0"/>
              <a:t>"0644"</a:t>
            </a:r>
          </a:p>
          <a:p>
            <a:r>
              <a:rPr lang="en-US" dirty="0"/>
              <a:t>  owner "root"</a:t>
            </a:r>
          </a:p>
          <a:p>
            <a:r>
              <a:rPr lang="en-US" dirty="0"/>
              <a:t>  group "root"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70234" y="1619650"/>
            <a:ext cx="10803205" cy="99653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74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Version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Update the "setup" cookbook's version for this patch</a:t>
            </a:r>
          </a:p>
          <a:p>
            <a:pPr marL="457200" indent="-457200">
              <a:buFont typeface="Wingdings" charset="2"/>
              <a:buChar char="q"/>
            </a:pPr>
            <a:endParaRPr lang="en-US" dirty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Commit the changes to the "setup" cookbook to version control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14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the cookbooks patch number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</a:t>
            </a:r>
            <a:r>
              <a:rPr lang="en-US" dirty="0" smtClean="0"/>
              <a:t>'setu</a:t>
            </a:r>
            <a:r>
              <a:rPr lang="en-US" dirty="0"/>
              <a:t>p</a:t>
            </a:r>
            <a:r>
              <a:rPr lang="en-US" dirty="0" smtClean="0"/>
              <a:t>'</a:t>
            </a:r>
            <a:endParaRPr lang="en-US" dirty="0"/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smtClean="0"/>
              <a:t>setu</a:t>
            </a:r>
            <a:r>
              <a:rPr lang="en-US" dirty="0"/>
              <a:t>p</a:t>
            </a:r>
            <a:r>
              <a:rPr lang="en-US" dirty="0" smtClean="0"/>
              <a:t>'</a:t>
            </a:r>
            <a:endParaRPr lang="en-US" dirty="0"/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smtClean="0"/>
              <a:t>setup'</a:t>
            </a:r>
            <a:endParaRPr lang="en-US" dirty="0"/>
          </a:p>
          <a:p>
            <a:r>
              <a:rPr lang="en-US" dirty="0"/>
              <a:t>version          '</a:t>
            </a:r>
            <a:r>
              <a:rPr lang="en-US" dirty="0" smtClean="0"/>
              <a:t>0.2.1'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32327" y="4652905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7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the Changes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~/cookbooks/setup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"Changed file resource to template resource and defined a template"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86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err="1" smtClean="0"/>
              <a:t>resouces</a:t>
            </a:r>
            <a:r>
              <a:rPr lang="en-US" dirty="0" smtClean="0"/>
              <a:t> (file, </a:t>
            </a:r>
            <a:r>
              <a:rPr lang="en-US" dirty="0" err="1" smtClean="0"/>
              <a:t>cookbook_file</a:t>
            </a:r>
            <a:r>
              <a:rPr lang="en-US" dirty="0" smtClean="0"/>
              <a:t>, template, and </a:t>
            </a:r>
            <a:r>
              <a:rPr lang="en-US" dirty="0" err="1" smtClean="0"/>
              <a:t>remote_file</a:t>
            </a:r>
            <a:r>
              <a:rPr lang="en-US" dirty="0" smtClean="0"/>
              <a:t>)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templates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ERB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Angry Squids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68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Double quoted string using the backslash character and using the backslash backslash to display the literal character.</a:t>
            </a:r>
          </a:p>
        </p:txBody>
      </p:sp>
    </p:spTree>
    <p:extLst>
      <p:ext uri="{BB962C8B-B14F-4D97-AF65-F5344CB8AC3E}">
        <p14:creationId xmlns:p14="http://schemas.microsoft.com/office/powerpoint/2010/main" val="127349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Two steps:</a:t>
            </a:r>
          </a:p>
          <a:p>
            <a:endParaRPr lang="en-US" dirty="0"/>
          </a:p>
          <a:p>
            <a:r>
              <a:rPr lang="en-US" dirty="0" smtClean="0"/>
              <a:t>Replace all backslashes with double-backslashes</a:t>
            </a:r>
          </a:p>
          <a:p>
            <a:r>
              <a:rPr lang="en-US" dirty="0" smtClean="0"/>
              <a:t>Then replace double quotes with </a:t>
            </a:r>
            <a:r>
              <a:rPr lang="en-US" dirty="0" err="1" smtClean="0"/>
              <a:t>blackslash</a:t>
            </a:r>
            <a:r>
              <a:rPr lang="en-US" dirty="0" smtClean="0"/>
              <a:t> double-quote</a:t>
            </a:r>
          </a:p>
        </p:txBody>
      </p:sp>
    </p:spTree>
    <p:extLst>
      <p:ext uri="{BB962C8B-B14F-4D97-AF65-F5344CB8AC3E}">
        <p14:creationId xmlns:p14="http://schemas.microsoft.com/office/powerpoint/2010/main" val="4061845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Return to the recipe file. Large unformatted text within the content attribute that makes it hard to understand the formatting and information </a:t>
            </a:r>
            <a:r>
              <a:rPr lang="en-US" smtClean="0"/>
              <a:t>being presented.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7759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Recipes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Decide which resource will help us address this issue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the node attributes to the </a:t>
            </a:r>
            <a:r>
              <a:rPr lang="en-US" dirty="0" err="1" smtClean="0"/>
              <a:t>motd</a:t>
            </a:r>
            <a:r>
              <a:rPr lang="en-US" dirty="0" smtClean="0"/>
              <a:t> and apache recipes did make it harder to read.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34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10426</TotalTime>
  <Words>2566</Words>
  <Application>Microsoft Macintosh PowerPoint</Application>
  <PresentationFormat>Custom</PresentationFormat>
  <Paragraphs>307</Paragraphs>
  <Slides>58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59" baseType="lpstr">
      <vt:lpstr>ChefDk3.2Template</vt:lpstr>
      <vt:lpstr>Policy and Data</vt:lpstr>
      <vt:lpstr>Cleaner recipes?</vt:lpstr>
      <vt:lpstr>Apache Recipe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Cleaner Recipes</vt:lpstr>
      <vt:lpstr>Let's Check the Docs…</vt:lpstr>
      <vt:lpstr>cookbook_file</vt:lpstr>
      <vt:lpstr>template</vt:lpstr>
      <vt:lpstr>template</vt:lpstr>
      <vt:lpstr>remote_file</vt:lpstr>
      <vt:lpstr>Replacement Resource</vt:lpstr>
      <vt:lpstr>Which Resource?</vt:lpstr>
      <vt:lpstr>The Template Resource</vt:lpstr>
      <vt:lpstr>Cleaner Apache Recipe</vt:lpstr>
      <vt:lpstr>What is chef?</vt:lpstr>
      <vt:lpstr>What can chef do?</vt:lpstr>
      <vt:lpstr>What can chef generate do?</vt:lpstr>
      <vt:lpstr>What can chef generate template do?</vt:lpstr>
      <vt:lpstr>Use chef to generate a template</vt:lpstr>
      <vt:lpstr>Lets look at the template file</vt:lpstr>
      <vt:lpstr>Cleaner Recipes</vt:lpstr>
      <vt:lpstr>ERB</vt:lpstr>
      <vt:lpstr>Text within an ERB template</vt:lpstr>
      <vt:lpstr>Text within an ERB template</vt:lpstr>
      <vt:lpstr>Text within an ERB template</vt:lpstr>
      <vt:lpstr>Text within an ERB template</vt:lpstr>
      <vt:lpstr>Text within an ERB template</vt:lpstr>
      <vt:lpstr>The Angry Squid</vt:lpstr>
      <vt:lpstr>Move our source to the template</vt:lpstr>
      <vt:lpstr>Replace string interpolation with ERB</vt:lpstr>
      <vt:lpstr>Cleaner Recipes</vt:lpstr>
      <vt:lpstr>Remove the existing content attribute</vt:lpstr>
      <vt:lpstr>Change the file resource to a template</vt:lpstr>
      <vt:lpstr>PowerPoint Presentation</vt:lpstr>
      <vt:lpstr>Change the file resource to a template</vt:lpstr>
      <vt:lpstr>Cleaner Recipes</vt:lpstr>
      <vt:lpstr>Update the Version</vt:lpstr>
      <vt:lpstr>Move into the apache cookbook</vt:lpstr>
      <vt:lpstr>Verify the apache cookbook</vt:lpstr>
      <vt:lpstr>Return Home</vt:lpstr>
      <vt:lpstr>Apply the apache cookbook</vt:lpstr>
      <vt:lpstr>Update the cookbooks patch number</vt:lpstr>
      <vt:lpstr>Commit the Changes</vt:lpstr>
      <vt:lpstr>Use the Template</vt:lpstr>
      <vt:lpstr>Return Home</vt:lpstr>
      <vt:lpstr>Generate the template</vt:lpstr>
      <vt:lpstr>Copy the existing source into the template</vt:lpstr>
      <vt:lpstr>Update the motd.erb to use ERB</vt:lpstr>
      <vt:lpstr>Remove the file resource</vt:lpstr>
      <vt:lpstr>Replace it with the template resource</vt:lpstr>
      <vt:lpstr>Update the Version</vt:lpstr>
      <vt:lpstr>Update the cookbooks patch number</vt:lpstr>
      <vt:lpstr>Commit the Changes</vt:lpstr>
      <vt:lpstr>Questions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1371</cp:revision>
  <cp:lastPrinted>2015-02-07T23:49:10Z</cp:lastPrinted>
  <dcterms:created xsi:type="dcterms:W3CDTF">2012-09-13T17:36:07Z</dcterms:created>
  <dcterms:modified xsi:type="dcterms:W3CDTF">2015-05-04T18:38:32Z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